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282797-8AE3-4960-B2C6-16D656428F5A}" type="datetimeFigureOut">
              <a:rPr lang="en-US" smtClean="0"/>
              <a:t>23-Jun-21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EAD460-E41D-40C8-9F4E-3511D972C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42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0007-66AD-4F1E-94D6-9DC8B0D857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04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30007-66AD-4F1E-94D6-9DC8B0D8579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350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23-Jun-21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448" y="304800"/>
            <a:ext cx="90435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LOGIN ON </a:t>
            </a:r>
          </a:p>
          <a:p>
            <a:pPr algn="ctr"/>
            <a:r>
              <a:rPr lang="en-US" sz="3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“Construction, E-MB and Accounting Portal</a:t>
            </a:r>
            <a:r>
              <a:rPr lang="en-US" sz="3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”</a:t>
            </a:r>
            <a:endParaRPr lang="en-US" sz="32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9062" y="2050595"/>
            <a:ext cx="8610601" cy="4807405"/>
            <a:chOff x="119062" y="2050595"/>
            <a:chExt cx="8610601" cy="4807405"/>
          </a:xfrm>
        </p:grpSpPr>
        <p:pic>
          <p:nvPicPr>
            <p:cNvPr id="1026" name="Picture 2" descr="C:\Users\User-4\Downloads\screencapture-localhost-34065-2021-02-22-17_29_10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062" y="2050595"/>
              <a:ext cx="8610601" cy="48074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" name="Straight Arrow Connector 5"/>
            <p:cNvCxnSpPr/>
            <p:nvPr/>
          </p:nvCxnSpPr>
          <p:spPr>
            <a:xfrm flipH="1">
              <a:off x="6934200" y="5283200"/>
              <a:ext cx="1524000" cy="0"/>
            </a:xfrm>
            <a:prstGeom prst="straightConnector1">
              <a:avLst/>
            </a:prstGeom>
            <a:ln w="31750" cap="flat" cmpd="sng">
              <a:solidFill>
                <a:srgbClr val="FF0000"/>
              </a:solidFill>
              <a:round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2951162" y="2045455"/>
            <a:ext cx="294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en-US" sz="2000" u="sng" dirty="0" smtClean="0">
                <a:solidFill>
                  <a:srgbClr val="7030A0"/>
                </a:solidFill>
                <a:latin typeface="Adobe Caslon Pro Bold" pitchFamily="18" charset="0"/>
              </a:rPr>
              <a:t>Start Working AAO </a:t>
            </a:r>
            <a:endParaRPr lang="en-US" sz="2000" b="1" i="1" u="sng" dirty="0">
              <a:solidFill>
                <a:srgbClr val="7030A0"/>
              </a:solidFill>
              <a:latin typeface="Adobe Caslon Pro Bol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40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-4\Downloads\screencapture-emb-datahosts-in-Admin-Dashboard-2021-03-18-18_24_5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5" y="1562100"/>
            <a:ext cx="9016025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1524000" y="3657600"/>
            <a:ext cx="15240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6200" y="889575"/>
            <a:ext cx="9043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3200" dirty="0" smtClean="0"/>
              <a:t>Click On Tab:  </a:t>
            </a:r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Projects &gt; Create New Project </a:t>
            </a:r>
            <a:endParaRPr lang="en-US" sz="32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33214" y="152400"/>
            <a:ext cx="294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itchFamily="2" charset="2"/>
              <a:buChar char="ü"/>
            </a:pPr>
            <a:r>
              <a:rPr lang="en-US" sz="2000" u="sng" dirty="0" smtClean="0">
                <a:solidFill>
                  <a:srgbClr val="7030A0"/>
                </a:solidFill>
                <a:latin typeface="Adobe Caslon Pro Bold" pitchFamily="18" charset="0"/>
              </a:rPr>
              <a:t>Start Working AAO </a:t>
            </a:r>
            <a:endParaRPr lang="en-US" sz="2000" b="1" i="1" u="sng" dirty="0">
              <a:solidFill>
                <a:srgbClr val="7030A0"/>
              </a:solidFill>
              <a:latin typeface="Adobe Caslon Pro Bol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846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-4\Downloads\screencapture-emb-datahosts-in-Proposal-CreateProjectsNew-2021-03-18-18_26_4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33278"/>
            <a:ext cx="8458200" cy="580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8324850" y="6175664"/>
            <a:ext cx="7239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33350" y="300290"/>
            <a:ext cx="8648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2800" dirty="0" smtClean="0"/>
              <a:t>For Create Project : 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Fill all field and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rgbClr val="00B0F0"/>
                </a:solidFill>
              </a:rPr>
              <a:t>Submit</a:t>
            </a:r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form</a:t>
            </a:r>
            <a:endParaRPr lang="en-US" sz="2800" b="1" i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34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-4\Downloads\screencapture-emb-datahosts-in-Proposal-AbstractCost-2021-03-18-18_28_36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0"/>
          <a:stretch/>
        </p:blipFill>
        <p:spPr bwMode="auto">
          <a:xfrm>
            <a:off x="152400" y="990600"/>
            <a:ext cx="8686800" cy="5784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8518814" y="6553200"/>
            <a:ext cx="7239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-25951" y="337810"/>
            <a:ext cx="9043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2800" dirty="0" smtClean="0"/>
              <a:t>Fill </a:t>
            </a: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General </a:t>
            </a:r>
            <a:r>
              <a:rPr lang="en-US" sz="28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Abstract of </a:t>
            </a:r>
            <a:r>
              <a:rPr lang="en-US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Cost”</a:t>
            </a:r>
            <a:r>
              <a:rPr lang="en-US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&amp;</a:t>
            </a:r>
            <a:r>
              <a:rPr lang="en-US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i="1" dirty="0" smtClean="0">
                <a:solidFill>
                  <a:srgbClr val="00B050"/>
                </a:solidFill>
              </a:rPr>
              <a:t>Submit</a:t>
            </a:r>
          </a:p>
        </p:txBody>
      </p:sp>
    </p:spTree>
    <p:extLst>
      <p:ext uri="{BB962C8B-B14F-4D97-AF65-F5344CB8AC3E}">
        <p14:creationId xmlns:p14="http://schemas.microsoft.com/office/powerpoint/2010/main" val="4077392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-4\Downloads\screencapture-emb-datahosts-in-Proposal-FormJ-2021-03-18-18_29_5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84"/>
          <a:stretch/>
        </p:blipFill>
        <p:spPr bwMode="auto">
          <a:xfrm>
            <a:off x="228600" y="1143000"/>
            <a:ext cx="8077200" cy="570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5257800" y="5029200"/>
            <a:ext cx="7239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 flipH="1">
            <a:off x="7315200" y="6019800"/>
            <a:ext cx="7239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7315200" y="6248400"/>
            <a:ext cx="7239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7886700" y="6705600"/>
            <a:ext cx="7239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367528"/>
            <a:ext cx="9043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3200" dirty="0" smtClean="0"/>
              <a:t>Fill fields for </a:t>
            </a:r>
            <a:r>
              <a:rPr lang="en-US" sz="3200" b="1" dirty="0" smtClean="0">
                <a:solidFill>
                  <a:srgbClr val="00B050"/>
                </a:solidFill>
              </a:rPr>
              <a:t>Form J 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&amp; </a:t>
            </a:r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Submit</a:t>
            </a:r>
            <a:endParaRPr lang="en-US" sz="3200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295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-4\Downloads\screencapture-emb-datahosts-in-Proposal-AsDetail-2021-03-18-18_31_4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95"/>
          <a:stretch/>
        </p:blipFill>
        <p:spPr bwMode="auto">
          <a:xfrm>
            <a:off x="152400" y="921211"/>
            <a:ext cx="8880764" cy="5916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6982" y="152400"/>
            <a:ext cx="8725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3200" dirty="0" smtClean="0"/>
              <a:t>Fill fields for </a:t>
            </a:r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A. S. Details 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&amp; </a:t>
            </a:r>
            <a:r>
              <a:rPr lang="en-US" sz="3200" b="1" dirty="0" smtClean="0">
                <a:solidFill>
                  <a:srgbClr val="00B050"/>
                </a:solidFill>
              </a:rPr>
              <a:t>Submit</a:t>
            </a:r>
            <a:endParaRPr lang="en-US" sz="3200" b="1" i="1" dirty="0" smtClean="0">
              <a:solidFill>
                <a:srgbClr val="00B05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8528628" y="6705600"/>
            <a:ext cx="504536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9533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User-4\Downloads\screencapture-emb-datahosts-in-Proposal-FundDetail-2021-03-18-18_33_38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02"/>
          <a:stretch/>
        </p:blipFill>
        <p:spPr bwMode="auto">
          <a:xfrm>
            <a:off x="152400" y="700953"/>
            <a:ext cx="8763000" cy="613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782" y="116178"/>
            <a:ext cx="9043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3200" dirty="0" smtClean="0"/>
              <a:t>Go to Next Step for </a:t>
            </a:r>
            <a:r>
              <a:rPr lang="en-US" sz="3200" b="1" dirty="0" smtClean="0">
                <a:solidFill>
                  <a:srgbClr val="00B050"/>
                </a:solidFill>
              </a:rPr>
              <a:t>“Fill </a:t>
            </a:r>
            <a:r>
              <a:rPr lang="en-US" sz="3200" b="1" dirty="0" err="1" smtClean="0">
                <a:solidFill>
                  <a:srgbClr val="00B050"/>
                </a:solidFill>
              </a:rPr>
              <a:t>Nidhi</a:t>
            </a:r>
            <a:r>
              <a:rPr lang="en-US" sz="3200" b="1" dirty="0" smtClean="0">
                <a:solidFill>
                  <a:srgbClr val="00B050"/>
                </a:solidFill>
              </a:rPr>
              <a:t> Wise Fund Details” </a:t>
            </a:r>
            <a:endParaRPr lang="en-US" sz="3200" b="1" i="1" dirty="0" smtClean="0">
              <a:solidFill>
                <a:srgbClr val="00B05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8382000" y="6705600"/>
            <a:ext cx="5334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875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-4\Downloads\screencapture-emb-datahosts-in-Proposal-TsDetail-2021-03-18-18_35_00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42"/>
          <a:stretch/>
        </p:blipFill>
        <p:spPr bwMode="auto">
          <a:xfrm>
            <a:off x="76200" y="685801"/>
            <a:ext cx="9067800" cy="61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145472" y="86380"/>
            <a:ext cx="937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2800" dirty="0" smtClean="0"/>
              <a:t>Fill fields for </a:t>
            </a: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T.S. Details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&amp; </a:t>
            </a:r>
            <a:r>
              <a:rPr lang="en-US" sz="2800" b="1" dirty="0" smtClean="0">
                <a:solidFill>
                  <a:srgbClr val="00B050"/>
                </a:solidFill>
              </a:rPr>
              <a:t>Submit</a:t>
            </a:r>
            <a:endParaRPr lang="en-US" sz="2800" b="1" i="1" dirty="0" smtClean="0">
              <a:solidFill>
                <a:srgbClr val="00B05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8617528" y="6705600"/>
            <a:ext cx="526472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3924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-4\Downloads\screencapture-emb-datahosts-in-Proposal-BondList-2021-03-18-18_36_12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43"/>
          <a:stretch/>
        </p:blipFill>
        <p:spPr bwMode="auto">
          <a:xfrm>
            <a:off x="90055" y="838201"/>
            <a:ext cx="9053945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0"/>
            <a:ext cx="9055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2400" dirty="0" smtClean="0"/>
              <a:t>Click Create </a:t>
            </a:r>
            <a:r>
              <a:rPr lang="en-US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“Agreement/Bond Button“</a:t>
            </a:r>
          </a:p>
          <a:p>
            <a:pPr algn="ctr"/>
            <a:r>
              <a:rPr lang="en-US" sz="2400" dirty="0" smtClean="0"/>
              <a:t>for </a:t>
            </a:r>
            <a:r>
              <a:rPr lang="en-US" sz="2400" b="1" dirty="0" smtClean="0">
                <a:solidFill>
                  <a:srgbClr val="00B050"/>
                </a:solidFill>
              </a:rPr>
              <a:t>Fill BOND/BOQ </a:t>
            </a:r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sz="2400" b="1" i="1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521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-4\Downloads\screencapture-emb-datahosts-in-Proposal-Bond-2021-03-18-18_40_05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56" b="4089"/>
          <a:stretch/>
        </p:blipFill>
        <p:spPr bwMode="auto">
          <a:xfrm>
            <a:off x="838200" y="1235653"/>
            <a:ext cx="6858000" cy="559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6477000" y="5486400"/>
            <a:ext cx="7620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7315200" y="6705600"/>
            <a:ext cx="8382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" y="228600"/>
            <a:ext cx="899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2800" dirty="0" smtClean="0"/>
              <a:t>Fill fields for </a:t>
            </a:r>
            <a:r>
              <a:rPr lang="en-US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Fill BOND/Agreement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&amp; </a:t>
            </a:r>
            <a:r>
              <a:rPr lang="en-US" sz="2800" b="1" dirty="0" smtClean="0">
                <a:solidFill>
                  <a:srgbClr val="00B050"/>
                </a:solidFill>
              </a:rPr>
              <a:t>Submit</a:t>
            </a:r>
            <a:endParaRPr lang="en-US" sz="2800" b="1" i="1" dirty="0" smtClean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118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-4\Downloads\screencapture-emb-datahosts-in-Proposal-BondList-2021-03-18-18_41_2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85344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 flipH="1">
            <a:off x="8382000" y="5562600"/>
            <a:ext cx="7620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" y="210810"/>
            <a:ext cx="8991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2800" b="1" dirty="0" smtClean="0"/>
              <a:t>For Fill BOQ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smtClean="0"/>
              <a:t>Click</a:t>
            </a:r>
            <a:r>
              <a:rPr lang="en-US" sz="2800" b="1" dirty="0" smtClean="0">
                <a:solidFill>
                  <a:srgbClr val="00B050"/>
                </a:solidFill>
              </a:rPr>
              <a:t> CREATE BOQ </a:t>
            </a:r>
            <a:r>
              <a:rPr lang="en-US" sz="2800" b="1" dirty="0" smtClean="0"/>
              <a:t>button</a:t>
            </a:r>
            <a:endParaRPr lang="en-US" sz="28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3896513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3190"/>
            <a:ext cx="8991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2400" b="1" dirty="0" smtClean="0"/>
              <a:t>Fill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BOQ</a:t>
            </a:r>
            <a:r>
              <a:rPr lang="en-US" sz="2400" b="1" dirty="0" smtClean="0">
                <a:solidFill>
                  <a:srgbClr val="00B050"/>
                </a:solidFill>
              </a:rPr>
              <a:t> &amp; Submit </a:t>
            </a:r>
            <a:endParaRPr lang="en-US" sz="2400" b="1" i="1" dirty="0" smtClean="0">
              <a:solidFill>
                <a:srgbClr val="00B05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57200" y="838200"/>
            <a:ext cx="8358798" cy="5871990"/>
            <a:chOff x="214746" y="533400"/>
            <a:chExt cx="8894618" cy="6324600"/>
          </a:xfrm>
        </p:grpSpPr>
        <p:pic>
          <p:nvPicPr>
            <p:cNvPr id="3" name="Picture 2" descr="C:\Users\User-4\Downloads\screencapture-emb-datahosts-in-Proposal-BOQ-2021-03-18-18_46_33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473" b="6329"/>
            <a:stretch/>
          </p:blipFill>
          <p:spPr bwMode="auto">
            <a:xfrm>
              <a:off x="214746" y="533400"/>
              <a:ext cx="8894618" cy="6324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Straight Arrow Connector 4"/>
            <p:cNvCxnSpPr/>
            <p:nvPr/>
          </p:nvCxnSpPr>
          <p:spPr>
            <a:xfrm flipH="1">
              <a:off x="7350192" y="723900"/>
              <a:ext cx="762000" cy="381000"/>
            </a:xfrm>
            <a:prstGeom prst="straightConnector1">
              <a:avLst/>
            </a:prstGeom>
            <a:ln w="31750" cap="flat" cmpd="sng">
              <a:solidFill>
                <a:srgbClr val="FF0000"/>
              </a:solidFill>
              <a:round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H="1">
              <a:off x="8610601" y="6781800"/>
              <a:ext cx="498763" cy="0"/>
            </a:xfrm>
            <a:prstGeom prst="straightConnector1">
              <a:avLst/>
            </a:prstGeom>
            <a:ln w="31750" cap="flat" cmpd="sng">
              <a:solidFill>
                <a:srgbClr val="FF0000"/>
              </a:solidFill>
              <a:round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H="1">
              <a:off x="4827155" y="2590800"/>
              <a:ext cx="762000" cy="381000"/>
            </a:xfrm>
            <a:prstGeom prst="straightConnector1">
              <a:avLst/>
            </a:prstGeom>
            <a:ln w="31750" cap="flat" cmpd="sng">
              <a:solidFill>
                <a:srgbClr val="FF0000"/>
              </a:solidFill>
              <a:round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/>
        </p:nvSpPr>
        <p:spPr>
          <a:xfrm>
            <a:off x="127001" y="491451"/>
            <a:ext cx="89915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Note : </a:t>
            </a:r>
            <a:r>
              <a:rPr lang="en-US" sz="1600" i="1" dirty="0"/>
              <a:t>Download Sample BOQ </a:t>
            </a:r>
            <a:r>
              <a:rPr lang="en-US" sz="1600" i="1" dirty="0" smtClean="0"/>
              <a:t>format. You can upload Multiple BOQ items of work filled in Excel . </a:t>
            </a:r>
          </a:p>
        </p:txBody>
      </p:sp>
    </p:spTree>
    <p:extLst>
      <p:ext uri="{BB962C8B-B14F-4D97-AF65-F5344CB8AC3E}">
        <p14:creationId xmlns:p14="http://schemas.microsoft.com/office/powerpoint/2010/main" val="1680634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C:\Users\User-4\Downloads\screencapture-emb-datahosts-in-Proposal-ProjectList-2021-03-18-18_48_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72" y="914400"/>
            <a:ext cx="9017628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8991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2400" dirty="0" smtClean="0"/>
              <a:t>Click </a:t>
            </a:r>
            <a:r>
              <a:rPr lang="en-US" sz="2400" b="1" dirty="0" smtClean="0">
                <a:solidFill>
                  <a:srgbClr val="00B0F0"/>
                </a:solidFill>
              </a:rPr>
              <a:t>View/Final Submit</a:t>
            </a:r>
            <a:r>
              <a:rPr lang="en-US" sz="2400" dirty="0" smtClean="0"/>
              <a:t> &amp; Check all details you were filled.</a:t>
            </a:r>
            <a:endParaRPr lang="en-US" sz="2400" i="1" dirty="0" smtClean="0">
              <a:solidFill>
                <a:srgbClr val="00B05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7467600" y="5410200"/>
            <a:ext cx="7620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flipH="1">
            <a:off x="1676400" y="3200400"/>
            <a:ext cx="7620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859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-4\Downloads\screencapture-emb-datahosts-in-Proposal-Preview-2021-03-18-18_48_4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61664"/>
            <a:ext cx="4495800" cy="632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152400" y="0"/>
            <a:ext cx="8991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2400" dirty="0" smtClean="0"/>
              <a:t>Check all details you were filled and Click to Final </a:t>
            </a:r>
            <a:r>
              <a:rPr lang="en-US" sz="2400" dirty="0" smtClean="0">
                <a:solidFill>
                  <a:srgbClr val="00B0F0"/>
                </a:solidFill>
              </a:rPr>
              <a:t>Submit</a:t>
            </a:r>
            <a:endParaRPr lang="en-US" sz="2400" i="1" dirty="0" smtClean="0">
              <a:solidFill>
                <a:srgbClr val="00B0F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6769100" y="6019800"/>
            <a:ext cx="762000" cy="60960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597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0801" y="247997"/>
            <a:ext cx="8991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2400" dirty="0" smtClean="0"/>
              <a:t>For Raise Fund Demand : </a:t>
            </a:r>
          </a:p>
          <a:p>
            <a:pPr marL="457200" indent="-457200" algn="ctr">
              <a:buFont typeface="Wingdings" pitchFamily="2" charset="2"/>
              <a:buChar char="v"/>
            </a:pPr>
            <a:r>
              <a:rPr lang="en-US" sz="2400" dirty="0" smtClean="0"/>
              <a:t>Fill Details, Upload Photos and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Submit Fund Demand </a:t>
            </a:r>
            <a:r>
              <a:rPr lang="en-US" sz="2400" dirty="0" smtClean="0"/>
              <a:t>Button</a:t>
            </a:r>
            <a:endParaRPr lang="en-US" sz="2400" i="1" dirty="0" smtClean="0">
              <a:solidFill>
                <a:srgbClr val="00B0F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066800" y="1078994"/>
            <a:ext cx="6553200" cy="5637852"/>
            <a:chOff x="762000" y="1078994"/>
            <a:chExt cx="7160130" cy="6160006"/>
          </a:xfrm>
        </p:grpSpPr>
        <p:pic>
          <p:nvPicPr>
            <p:cNvPr id="1028" name="Picture 4" descr="C:\Users\User-4\Downloads\NewUserManual1 (3)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104"/>
            <a:stretch/>
          </p:blipFill>
          <p:spPr bwMode="auto">
            <a:xfrm>
              <a:off x="762001" y="1078994"/>
              <a:ext cx="7160129" cy="31685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User-4\Downloads\NewUserManual1 (3).pn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8246" b="7479"/>
            <a:stretch/>
          </p:blipFill>
          <p:spPr bwMode="auto">
            <a:xfrm>
              <a:off x="762000" y="4247540"/>
              <a:ext cx="7160129" cy="2991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29" name="Straight Arrow Connector 28"/>
          <p:cNvCxnSpPr/>
          <p:nvPr/>
        </p:nvCxnSpPr>
        <p:spPr>
          <a:xfrm flipH="1">
            <a:off x="7384428" y="3810000"/>
            <a:ext cx="915644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3618878" y="5524500"/>
            <a:ext cx="915644" cy="38100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5791200" y="5524500"/>
            <a:ext cx="915644" cy="38100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7315200" y="6629400"/>
            <a:ext cx="1054100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1905000" y="2590800"/>
            <a:ext cx="915644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31690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-4\Downloads\screencapture-emb-datahosts-in-Contract-FundDemandDetail-2021-03-19-10_56_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85800"/>
            <a:ext cx="6681961" cy="613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800" y="205432"/>
            <a:ext cx="8991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itchFamily="2" charset="2"/>
              <a:buChar char="v"/>
            </a:pPr>
            <a:r>
              <a:rPr lang="en-US" sz="2400" dirty="0" smtClean="0"/>
              <a:t> Preview Fund Demand  Details , Click 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Submit Fund Demand</a:t>
            </a:r>
            <a:endParaRPr lang="en-US" sz="2400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7543800" y="6400800"/>
            <a:ext cx="915644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263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-4\Downloads\screencapture-emb-datahosts-in-Contract-ApproveFundDemandConfirmation-2021-03-19-11_31_3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8867775" cy="4057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576" y="228600"/>
            <a:ext cx="8991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itchFamily="2" charset="2"/>
              <a:buChar char="v"/>
            </a:pPr>
            <a:r>
              <a:rPr lang="en-US" sz="2400" dirty="0" smtClean="0"/>
              <a:t>Fund Demand has been Completed Successfully</a:t>
            </a:r>
          </a:p>
        </p:txBody>
      </p:sp>
      <p:sp>
        <p:nvSpPr>
          <p:cNvPr id="2" name="Rectangle 1"/>
          <p:cNvSpPr/>
          <p:nvPr/>
        </p:nvSpPr>
        <p:spPr>
          <a:xfrm>
            <a:off x="1219200" y="720130"/>
            <a:ext cx="6934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smtClean="0"/>
              <a:t>Note: After </a:t>
            </a:r>
            <a:r>
              <a:rPr lang="en-US" i="1" dirty="0"/>
              <a:t>Submit Fund Demand Click on Send Fund Demand to DDC for Approval </a:t>
            </a:r>
            <a:endParaRPr lang="en-US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6096000" y="3124200"/>
            <a:ext cx="915644" cy="0"/>
          </a:xfrm>
          <a:prstGeom prst="straightConnector1">
            <a:avLst/>
          </a:prstGeom>
          <a:ln w="31750" cap="flat" cmpd="sng">
            <a:solidFill>
              <a:srgbClr val="FF0000"/>
            </a:solidFill>
            <a:round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9499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</Words>
  <Application>Microsoft Office PowerPoint</Application>
  <PresentationFormat>On-screen Show (4:3)</PresentationFormat>
  <Paragraphs>26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User-2</dc:creator>
  <cp:lastModifiedBy>User-2</cp:lastModifiedBy>
  <cp:revision>5</cp:revision>
  <dcterms:created xsi:type="dcterms:W3CDTF">2006-08-16T00:00:00Z</dcterms:created>
  <dcterms:modified xsi:type="dcterms:W3CDTF">2021-06-23T12:57:21Z</dcterms:modified>
</cp:coreProperties>
</file>